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</p:embeddedFont>
    <p:embeddedFont>
      <p:font typeface="Raleway Bold" panose="020B0604020202020204" charset="0"/>
      <p:regular r:id="rId24"/>
    </p:embeddedFont>
    <p:embeddedFont>
      <p:font typeface="Roboto" panose="020B0604020202020204" charset="0"/>
      <p:regular r:id="rId25"/>
    </p:embeddedFont>
    <p:embeddedFont>
      <p:font typeface="Bodoni FLF Bold" panose="020B0604020202020204"/>
      <p:regular r:id="rId26"/>
    </p:embeddedFont>
    <p:embeddedFont>
      <p:font typeface="Roboto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45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3.sv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sv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5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.sv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5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5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gif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1.svg"/><Relationship Id="rId18" Type="http://schemas.openxmlformats.org/officeDocument/2006/relationships/image" Target="../media/image24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12" Type="http://schemas.openxmlformats.org/officeDocument/2006/relationships/image" Target="../media/image21.png"/><Relationship Id="rId17" Type="http://schemas.openxmlformats.org/officeDocument/2006/relationships/image" Target="../media/image35.svg"/><Relationship Id="rId2" Type="http://schemas.openxmlformats.org/officeDocument/2006/relationships/image" Target="../media/image1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3.svg"/><Relationship Id="rId15" Type="http://schemas.openxmlformats.org/officeDocument/2006/relationships/image" Target="../media/image33.svg"/><Relationship Id="rId10" Type="http://schemas.openxmlformats.org/officeDocument/2006/relationships/image" Target="../media/image19.png"/><Relationship Id="rId19" Type="http://schemas.openxmlformats.org/officeDocument/2006/relationships/image" Target="../media/image37.sv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26078" y="127210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9725" y="2161975"/>
            <a:ext cx="7509392" cy="5963051"/>
            <a:chOff x="0" y="0"/>
            <a:chExt cx="10012522" cy="795073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634" r="14634"/>
            <a:stretch>
              <a:fillRect/>
            </a:stretch>
          </p:blipFill>
          <p:spPr>
            <a:xfrm>
              <a:off x="0" y="0"/>
              <a:ext cx="10012522" cy="79507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648598" y="9258300"/>
            <a:ext cx="10749819" cy="2100252"/>
            <a:chOff x="0" y="0"/>
            <a:chExt cx="2831228" cy="5531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5477528" y="778025"/>
            <a:ext cx="2008504" cy="10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991366" y="3023235"/>
            <a:ext cx="8296634" cy="416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10"/>
              </a:lnSpc>
            </a:pPr>
            <a:r>
              <a:rPr lang="en-US" sz="9000">
                <a:solidFill>
                  <a:srgbClr val="272B64"/>
                </a:solidFill>
                <a:latin typeface="Bodoni FLF Bold"/>
              </a:rPr>
              <a:t>MARVIC – SOLUTION DE LA GESTION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91366" y="7421617"/>
            <a:ext cx="8296634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72B64"/>
                </a:solidFill>
                <a:latin typeface="Raleway"/>
              </a:rPr>
              <a:t>L’équipes : Phan Thanh Khiết - 1752022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9856989" y="4144908"/>
            <a:ext cx="6830823" cy="2296761"/>
            <a:chOff x="0" y="0"/>
            <a:chExt cx="1799065" cy="604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9065" cy="604908"/>
            </a:xfrm>
            <a:custGeom>
              <a:avLst/>
              <a:gdLst/>
              <a:ahLst/>
              <a:cxnLst/>
              <a:rect l="l" t="t" r="r" b="b"/>
              <a:pathLst>
                <a:path w="1799065" h="604908">
                  <a:moveTo>
                    <a:pt x="0" y="0"/>
                  </a:moveTo>
                  <a:lnTo>
                    <a:pt x="1799065" y="0"/>
                  </a:lnTo>
                  <a:lnTo>
                    <a:pt x="1799065" y="604908"/>
                  </a:lnTo>
                  <a:lnTo>
                    <a:pt x="0" y="60490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19007" y="-1071552"/>
            <a:ext cx="22497532" cy="2399829"/>
            <a:chOff x="0" y="0"/>
            <a:chExt cx="5925276" cy="6320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25276" cy="632054"/>
            </a:xfrm>
            <a:custGeom>
              <a:avLst/>
              <a:gdLst/>
              <a:ahLst/>
              <a:cxnLst/>
              <a:rect l="l" t="t" r="r" b="b"/>
              <a:pathLst>
                <a:path w="5925276" h="632054">
                  <a:moveTo>
                    <a:pt x="0" y="0"/>
                  </a:moveTo>
                  <a:lnTo>
                    <a:pt x="5925276" y="0"/>
                  </a:lnTo>
                  <a:lnTo>
                    <a:pt x="5925276" y="632054"/>
                  </a:lnTo>
                  <a:lnTo>
                    <a:pt x="0" y="632054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06305" y="0"/>
            <a:ext cx="5481695" cy="10287000"/>
            <a:chOff x="0" y="0"/>
            <a:chExt cx="7308927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51521" r="15062"/>
            <a:stretch>
              <a:fillRect/>
            </a:stretch>
          </p:blipFill>
          <p:spPr>
            <a:xfrm>
              <a:off x="0" y="0"/>
              <a:ext cx="7308927" cy="1371600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4448" y="9187800"/>
            <a:ext cx="2008504" cy="10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0740" y="2119263"/>
            <a:ext cx="10952172" cy="506577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9315" y="119772"/>
            <a:ext cx="1167806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Raleway Bold"/>
              </a:rPr>
              <a:t>LA SOLUTION À METTRE EN PLACE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797800" y="778677"/>
            <a:ext cx="2008504" cy="1099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88221" y="7477007"/>
            <a:ext cx="8097211" cy="242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616" lvl="1" indent="-373808">
              <a:lnSpc>
                <a:spcPts val="4847"/>
              </a:lnSpc>
              <a:buFont typeface="Arial"/>
              <a:buChar char="•"/>
            </a:pPr>
            <a:r>
              <a:rPr lang="en-US" sz="3462">
                <a:solidFill>
                  <a:srgbClr val="272B64"/>
                </a:solidFill>
                <a:latin typeface="Raleway"/>
              </a:rPr>
              <a:t>Apprendre les theories.</a:t>
            </a:r>
          </a:p>
          <a:p>
            <a:pPr marL="747616" lvl="1" indent="-373808">
              <a:lnSpc>
                <a:spcPts val="4847"/>
              </a:lnSpc>
              <a:buFont typeface="Arial"/>
              <a:buChar char="•"/>
            </a:pPr>
            <a:r>
              <a:rPr lang="en-US" sz="3462">
                <a:solidFill>
                  <a:srgbClr val="272B64"/>
                </a:solidFill>
                <a:latin typeface="Raleway"/>
              </a:rPr>
              <a:t>Pratiquer la méthode Agile/Scum.</a:t>
            </a:r>
          </a:p>
          <a:p>
            <a:pPr marL="747616" lvl="1" indent="-373808">
              <a:lnSpc>
                <a:spcPts val="4847"/>
              </a:lnSpc>
              <a:buFont typeface="Arial"/>
              <a:buChar char="•"/>
            </a:pPr>
            <a:r>
              <a:rPr lang="en-US" sz="3462">
                <a:solidFill>
                  <a:srgbClr val="272B64"/>
                </a:solidFill>
                <a:latin typeface="Raleway"/>
              </a:rPr>
              <a:t>Travailler avec les projets professionels.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19007" y="-1071552"/>
            <a:ext cx="22497532" cy="2399829"/>
            <a:chOff x="0" y="0"/>
            <a:chExt cx="5925276" cy="632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25276" cy="632054"/>
            </a:xfrm>
            <a:custGeom>
              <a:avLst/>
              <a:gdLst/>
              <a:ahLst/>
              <a:cxnLst/>
              <a:rect l="l" t="t" r="r" b="b"/>
              <a:pathLst>
                <a:path w="5925276" h="632054">
                  <a:moveTo>
                    <a:pt x="0" y="0"/>
                  </a:moveTo>
                  <a:lnTo>
                    <a:pt x="5925276" y="0"/>
                  </a:lnTo>
                  <a:lnTo>
                    <a:pt x="5925276" y="632054"/>
                  </a:lnTo>
                  <a:lnTo>
                    <a:pt x="0" y="632054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279496" y="9187800"/>
            <a:ext cx="2008504" cy="1099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958766" y="153202"/>
            <a:ext cx="11678068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Raleway Bold"/>
              </a:rPr>
              <a:t>LE CONCEPT DE MARVIC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66562" y="683427"/>
            <a:ext cx="2008504" cy="109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75067" y="1328277"/>
            <a:ext cx="13737867" cy="89587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-1040017" y="-762195"/>
            <a:ext cx="3563939" cy="289124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6081216" y="8617868"/>
            <a:ext cx="2206784" cy="16691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37025" y="-1050126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41952" y="762096"/>
            <a:ext cx="2460253" cy="13464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526735" y="-252496"/>
            <a:ext cx="3238983" cy="26276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79224" y="3162625"/>
            <a:ext cx="5067120" cy="260145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182114" y="3162625"/>
            <a:ext cx="6065769" cy="26014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202205" y="6973940"/>
            <a:ext cx="5044138" cy="113058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182114" y="6770213"/>
            <a:ext cx="6065769" cy="165740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735050" y="1435425"/>
            <a:ext cx="11255657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72B64"/>
                </a:solidFill>
                <a:latin typeface="Raleway Bold"/>
              </a:rPr>
              <a:t>LES TECHNOLOGIES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69225" y="6030780"/>
            <a:ext cx="3287117" cy="39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272B64"/>
                </a:solidFill>
                <a:latin typeface="Roboto"/>
              </a:rPr>
              <a:t>ASP.NET CORE 5.0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68286" y="6030780"/>
            <a:ext cx="1719262" cy="39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31356E"/>
                </a:solidFill>
                <a:latin typeface="Roboto"/>
              </a:rPr>
              <a:t>REACT JS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90830" y="8371223"/>
            <a:ext cx="3643908" cy="39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31356E"/>
                </a:solidFill>
                <a:latin typeface="Roboto"/>
              </a:rPr>
              <a:t>ENTITY FRAMEWORK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92891" y="8526983"/>
            <a:ext cx="48700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87">
                <a:solidFill>
                  <a:srgbClr val="31356E"/>
                </a:solidFill>
                <a:latin typeface="Roboto"/>
              </a:rPr>
              <a:t>MICROSOFT SQL SERVER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19007" y="-1071552"/>
            <a:ext cx="22497532" cy="2399829"/>
            <a:chOff x="0" y="0"/>
            <a:chExt cx="5925276" cy="632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25276" cy="632054"/>
            </a:xfrm>
            <a:custGeom>
              <a:avLst/>
              <a:gdLst/>
              <a:ahLst/>
              <a:cxnLst/>
              <a:rect l="l" t="t" r="r" b="b"/>
              <a:pathLst>
                <a:path w="5925276" h="632054">
                  <a:moveTo>
                    <a:pt x="0" y="0"/>
                  </a:moveTo>
                  <a:lnTo>
                    <a:pt x="5925276" y="0"/>
                  </a:lnTo>
                  <a:lnTo>
                    <a:pt x="5925276" y="632054"/>
                  </a:lnTo>
                  <a:lnTo>
                    <a:pt x="0" y="632054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4448" y="9187800"/>
            <a:ext cx="2008504" cy="1099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8402" y="164315"/>
            <a:ext cx="1167806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Raleway Bold"/>
              </a:rPr>
              <a:t>DEMO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797800" y="778677"/>
            <a:ext cx="2008504" cy="109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-753269" y="-416923"/>
            <a:ext cx="3563939" cy="28912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6081216" y="8617868"/>
            <a:ext cx="2206784" cy="1669132"/>
          </a:xfrm>
          <a:prstGeom prst="rect">
            <a:avLst/>
          </a:prstGeom>
        </p:spPr>
      </p:pic>
      <p:pic>
        <p:nvPicPr>
          <p:cNvPr id="11" name="1-online-video-cuttercom-1_Rq2McQJ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32952" y="1603380"/>
            <a:ext cx="14460480" cy="8134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19007" y="-1071552"/>
            <a:ext cx="22497532" cy="2399829"/>
            <a:chOff x="0" y="0"/>
            <a:chExt cx="5925276" cy="632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25276" cy="632054"/>
            </a:xfrm>
            <a:custGeom>
              <a:avLst/>
              <a:gdLst/>
              <a:ahLst/>
              <a:cxnLst/>
              <a:rect l="l" t="t" r="r" b="b"/>
              <a:pathLst>
                <a:path w="5925276" h="632054">
                  <a:moveTo>
                    <a:pt x="0" y="0"/>
                  </a:moveTo>
                  <a:lnTo>
                    <a:pt x="5925276" y="0"/>
                  </a:lnTo>
                  <a:lnTo>
                    <a:pt x="5925276" y="632054"/>
                  </a:lnTo>
                  <a:lnTo>
                    <a:pt x="0" y="632054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619965" y="9258300"/>
            <a:ext cx="2008504" cy="1099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82677" y="164315"/>
            <a:ext cx="1167806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 smtClean="0">
                <a:solidFill>
                  <a:srgbClr val="FFFFFF"/>
                </a:solidFill>
                <a:latin typeface="Raleway Bold"/>
              </a:rPr>
              <a:t>RÉSULTATS</a:t>
            </a:r>
            <a:endParaRPr lang="en-US" sz="5999" dirty="0">
              <a:solidFill>
                <a:srgbClr val="FFFFFF"/>
              </a:solidFill>
              <a:latin typeface="Raleway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08378" y="731052"/>
            <a:ext cx="2008504" cy="109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53269" y="-416923"/>
            <a:ext cx="3563939" cy="28912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081216" y="8617868"/>
            <a:ext cx="2206784" cy="1669132"/>
          </a:xfrm>
          <a:prstGeom prst="rect">
            <a:avLst/>
          </a:prstGeom>
        </p:spPr>
      </p:pic>
      <p:sp>
        <p:nvSpPr>
          <p:cNvPr id="11" name="TextBox 13"/>
          <p:cNvSpPr txBox="1"/>
          <p:nvPr/>
        </p:nvSpPr>
        <p:spPr>
          <a:xfrm>
            <a:off x="1895995" y="3710024"/>
            <a:ext cx="15051432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En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savoir plus Agile/Scrum</a:t>
            </a:r>
            <a:r>
              <a:rPr lang="en-US" sz="3008" dirty="0" smtClean="0">
                <a:solidFill>
                  <a:srgbClr val="272B64"/>
                </a:solidFill>
                <a:latin typeface="Raleway Bold"/>
              </a:rPr>
              <a:t>.</a:t>
            </a:r>
            <a:endParaRPr lang="en-US" sz="3008" dirty="0" smtClean="0">
              <a:solidFill>
                <a:srgbClr val="272B64"/>
              </a:solidFill>
              <a:latin typeface="Raleway Bold"/>
            </a:endParaRP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Connaître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les dessins UI/UX</a:t>
            </a:r>
            <a:r>
              <a:rPr lang="en-US" sz="3008" dirty="0" smtClean="0">
                <a:solidFill>
                  <a:srgbClr val="272B64"/>
                </a:solidFill>
                <a:latin typeface="Raleway Bold"/>
              </a:rPr>
              <a:t>.</a:t>
            </a: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 smtClean="0">
                <a:solidFill>
                  <a:srgbClr val="272B64"/>
                </a:solidFill>
                <a:latin typeface="Raleway Bold"/>
              </a:rPr>
              <a:t>Créré</a:t>
            </a:r>
            <a:r>
              <a:rPr lang="en-US" sz="3008" dirty="0" smtClean="0">
                <a:solidFill>
                  <a:srgbClr val="272B64"/>
                </a:solidFill>
                <a:latin typeface="Raleway Bold"/>
              </a:rPr>
              <a:t> API avec ASP.NET 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core </a:t>
            </a:r>
            <a:r>
              <a:rPr lang="en-US" sz="3008" dirty="0" smtClean="0">
                <a:solidFill>
                  <a:srgbClr val="272B64"/>
                </a:solidFill>
                <a:latin typeface="Raleway Bold"/>
              </a:rPr>
              <a:t>5.0 MVC, Entity Framework core.</a:t>
            </a: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Travailler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avec </a:t>
            </a: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ReactJS</a:t>
            </a:r>
            <a:r>
              <a:rPr lang="en-US" sz="3008" dirty="0" smtClean="0">
                <a:solidFill>
                  <a:srgbClr val="272B64"/>
                </a:solidFill>
                <a:latin typeface="Raleway Bold"/>
              </a:rPr>
              <a:t>.</a:t>
            </a:r>
            <a:endParaRPr lang="en-US" sz="3008" dirty="0">
              <a:solidFill>
                <a:srgbClr val="272B64"/>
              </a:solidFill>
              <a:latin typeface="Ralewa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728588" y="4181556"/>
            <a:ext cx="6830823" cy="2296761"/>
            <a:chOff x="0" y="0"/>
            <a:chExt cx="1799065" cy="604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9065" cy="604908"/>
            </a:xfrm>
            <a:custGeom>
              <a:avLst/>
              <a:gdLst/>
              <a:ahLst/>
              <a:cxnLst/>
              <a:rect l="l" t="t" r="r" b="b"/>
              <a:pathLst>
                <a:path w="1799065" h="604908">
                  <a:moveTo>
                    <a:pt x="0" y="0"/>
                  </a:moveTo>
                  <a:lnTo>
                    <a:pt x="1799065" y="0"/>
                  </a:lnTo>
                  <a:lnTo>
                    <a:pt x="1799065" y="604908"/>
                  </a:lnTo>
                  <a:lnTo>
                    <a:pt x="0" y="60490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19007" y="-1071552"/>
            <a:ext cx="13682774" cy="3367602"/>
            <a:chOff x="0" y="0"/>
            <a:chExt cx="3603694" cy="886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3694" cy="886940"/>
            </a:xfrm>
            <a:custGeom>
              <a:avLst/>
              <a:gdLst/>
              <a:ahLst/>
              <a:cxnLst/>
              <a:rect l="l" t="t" r="r" b="b"/>
              <a:pathLst>
                <a:path w="3603694" h="886940">
                  <a:moveTo>
                    <a:pt x="0" y="0"/>
                  </a:moveTo>
                  <a:lnTo>
                    <a:pt x="3603694" y="0"/>
                  </a:lnTo>
                  <a:lnTo>
                    <a:pt x="3603694" y="886940"/>
                  </a:lnTo>
                  <a:lnTo>
                    <a:pt x="0" y="8869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39665" y="0"/>
            <a:ext cx="10723892" cy="10287000"/>
            <a:chOff x="0" y="0"/>
            <a:chExt cx="14298523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9786"/>
            <a:stretch>
              <a:fillRect/>
            </a:stretch>
          </p:blipFill>
          <p:spPr>
            <a:xfrm>
              <a:off x="0" y="0"/>
              <a:ext cx="14298523" cy="1371600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4448" y="9187800"/>
            <a:ext cx="2008504" cy="10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6279496" y="9187800"/>
            <a:ext cx="2008504" cy="1099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1359425"/>
            <a:ext cx="7950349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1356E"/>
                </a:solidFill>
                <a:latin typeface="Raleway Bold"/>
              </a:rPr>
              <a:t>LA DIRECTION DU DÉVELOPPEMENT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315" y="3710975"/>
            <a:ext cx="7035324" cy="317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Optimisation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du code</a:t>
            </a: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Fonctions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</a:t>
            </a: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dynamiques</a:t>
            </a:r>
            <a:endParaRPr lang="en-US" sz="3008" dirty="0">
              <a:solidFill>
                <a:srgbClr val="272B64"/>
              </a:solidFill>
              <a:latin typeface="Raleway Bold"/>
            </a:endParaRP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L'intégration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de service tiers</a:t>
            </a: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>
                <a:solidFill>
                  <a:srgbClr val="272B64"/>
                </a:solidFill>
                <a:latin typeface="Raleway Bold"/>
              </a:rPr>
              <a:t>Multi-</a:t>
            </a: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plateforme</a:t>
            </a:r>
            <a:endParaRPr lang="en-US" sz="3008" dirty="0">
              <a:solidFill>
                <a:srgbClr val="272B64"/>
              </a:solidFill>
              <a:latin typeface="Raleway Bold"/>
            </a:endParaRP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Réaction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</a:t>
            </a: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en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temps reel</a:t>
            </a: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>
                <a:solidFill>
                  <a:srgbClr val="272B64"/>
                </a:solidFill>
                <a:latin typeface="Raleway Bold"/>
              </a:rPr>
              <a:t>REX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7020173" y="-331575"/>
            <a:ext cx="3238983" cy="2627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66325" y="0"/>
            <a:ext cx="8860101" cy="10287000"/>
            <a:chOff x="0" y="0"/>
            <a:chExt cx="233352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3524" cy="2709333"/>
            </a:xfrm>
            <a:custGeom>
              <a:avLst/>
              <a:gdLst/>
              <a:ahLst/>
              <a:cxnLst/>
              <a:rect l="l" t="t" r="r" b="b"/>
              <a:pathLst>
                <a:path w="2333524" h="2709333">
                  <a:moveTo>
                    <a:pt x="0" y="0"/>
                  </a:moveTo>
                  <a:lnTo>
                    <a:pt x="2333524" y="0"/>
                  </a:lnTo>
                  <a:lnTo>
                    <a:pt x="23335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56863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37025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41952" y="762096"/>
            <a:ext cx="2460253" cy="13464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526735" y="-252496"/>
            <a:ext cx="3238983" cy="2627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b="8499"/>
          <a:stretch>
            <a:fillRect/>
          </a:stretch>
        </p:blipFill>
        <p:spPr>
          <a:xfrm>
            <a:off x="5558168" y="2591010"/>
            <a:ext cx="7209372" cy="712437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30275" y="1162279"/>
            <a:ext cx="11255657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72B64"/>
                </a:solidFill>
                <a:latin typeface="Raleway Bold"/>
              </a:rPr>
              <a:t>CONCLUSION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40384" y="4426295"/>
            <a:ext cx="12358756" cy="186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>
                <a:solidFill>
                  <a:srgbClr val="E8F0FF"/>
                </a:solidFill>
                <a:latin typeface="Raleway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24454" y="7821437"/>
            <a:ext cx="2008504" cy="109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929161" y="1512007"/>
            <a:ext cx="2008504" cy="109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5414" y="8840762"/>
            <a:ext cx="10184208" cy="1087645"/>
            <a:chOff x="0" y="0"/>
            <a:chExt cx="2682261" cy="286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2261" cy="286458"/>
            </a:xfrm>
            <a:custGeom>
              <a:avLst/>
              <a:gdLst/>
              <a:ahLst/>
              <a:cxnLst/>
              <a:rect l="l" t="t" r="r" b="b"/>
              <a:pathLst>
                <a:path w="2682261" h="286458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6058" y="-478324"/>
            <a:ext cx="10184208" cy="1507024"/>
            <a:chOff x="0" y="0"/>
            <a:chExt cx="2682261" cy="396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2261" cy="396912"/>
            </a:xfrm>
            <a:custGeom>
              <a:avLst/>
              <a:gdLst/>
              <a:ahLst/>
              <a:cxnLst/>
              <a:rect l="l" t="t" r="r" b="b"/>
              <a:pathLst>
                <a:path w="2682261" h="396912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79966" y="609321"/>
            <a:ext cx="6168426" cy="8775263"/>
            <a:chOff x="0" y="0"/>
            <a:chExt cx="8224568" cy="1170035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30259" r="30259"/>
            <a:stretch>
              <a:fillRect/>
            </a:stretch>
          </p:blipFill>
          <p:spPr>
            <a:xfrm>
              <a:off x="0" y="0"/>
              <a:ext cx="8224568" cy="1170035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156845" y="1912929"/>
            <a:ext cx="8382234" cy="185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8"/>
              </a:lnSpc>
            </a:pPr>
            <a:r>
              <a:rPr lang="en-US" sz="5334">
                <a:solidFill>
                  <a:srgbClr val="00384D"/>
                </a:solidFill>
                <a:latin typeface="Raleway Bold"/>
              </a:rPr>
              <a:t>LE CONTENU</a:t>
            </a:r>
          </a:p>
          <a:p>
            <a:pPr algn="r">
              <a:lnSpc>
                <a:spcPts val="7468"/>
              </a:lnSpc>
              <a:spcBef>
                <a:spcPct val="0"/>
              </a:spcBef>
            </a:pPr>
            <a:endParaRPr lang="en-US" sz="5334">
              <a:solidFill>
                <a:srgbClr val="00384D"/>
              </a:solidFill>
              <a:latin typeface="Raleway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4207" y="3365182"/>
            <a:ext cx="3062405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641" y="6491119"/>
            <a:ext cx="3062405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Quarter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38528" y="5697804"/>
            <a:ext cx="3062405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Ending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3641" y="5697804"/>
            <a:ext cx="4194887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Our 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38528" y="4920719"/>
            <a:ext cx="4578817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Next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38528" y="4130107"/>
            <a:ext cx="3511712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Concept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4207" y="4920719"/>
            <a:ext cx="3511712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Strategy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4207" y="4130107"/>
            <a:ext cx="4213755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Our 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38528" y="3365182"/>
            <a:ext cx="3511712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442" lvl="1" indent="-395721">
              <a:lnSpc>
                <a:spcPts val="5132"/>
              </a:lnSpc>
              <a:buFont typeface="Arial"/>
              <a:buChar char="•"/>
            </a:pPr>
            <a:r>
              <a:rPr lang="en-US" sz="3665">
                <a:solidFill>
                  <a:srgbClr val="00384D"/>
                </a:solidFill>
                <a:latin typeface="Raleway"/>
              </a:rPr>
              <a:t>Experience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892211" cy="10287000"/>
            <a:chOff x="0" y="0"/>
            <a:chExt cx="207860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8607" cy="2709333"/>
            </a:xfrm>
            <a:custGeom>
              <a:avLst/>
              <a:gdLst/>
              <a:ahLst/>
              <a:cxnLst/>
              <a:rect l="l" t="t" r="r" b="b"/>
              <a:pathLst>
                <a:path w="2078607" h="2709333">
                  <a:moveTo>
                    <a:pt x="0" y="0"/>
                  </a:moveTo>
                  <a:lnTo>
                    <a:pt x="2078607" y="0"/>
                  </a:lnTo>
                  <a:lnTo>
                    <a:pt x="20786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44117" y="495977"/>
            <a:ext cx="9387768" cy="1777661"/>
            <a:chOff x="0" y="0"/>
            <a:chExt cx="2472499" cy="4681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2499" cy="468190"/>
            </a:xfrm>
            <a:custGeom>
              <a:avLst/>
              <a:gdLst/>
              <a:ahLst/>
              <a:cxnLst/>
              <a:rect l="l" t="t" r="r" b="b"/>
              <a:pathLst>
                <a:path w="2472499" h="468190">
                  <a:moveTo>
                    <a:pt x="0" y="0"/>
                  </a:moveTo>
                  <a:lnTo>
                    <a:pt x="2472499" y="0"/>
                  </a:lnTo>
                  <a:lnTo>
                    <a:pt x="2472499" y="468190"/>
                  </a:lnTo>
                  <a:lnTo>
                    <a:pt x="0" y="468190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0800000">
            <a:off x="19723" y="8209655"/>
            <a:ext cx="2080092" cy="205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864970" y="7364630"/>
            <a:ext cx="3787340" cy="378734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17968" y="3766649"/>
            <a:ext cx="6000585" cy="477046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2789819">
            <a:off x="2339895" y="3401843"/>
            <a:ext cx="1376627" cy="7296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3074325" y="-269755"/>
            <a:ext cx="5362891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1245884" y="2684564"/>
            <a:ext cx="5375071" cy="537507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70266" y="923925"/>
            <a:ext cx="6192761" cy="86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3"/>
              </a:lnSpc>
              <a:spcBef>
                <a:spcPct val="0"/>
              </a:spcBef>
            </a:pPr>
            <a:r>
              <a:rPr lang="en-US" sz="4995">
                <a:solidFill>
                  <a:srgbClr val="FFFFFF"/>
                </a:solidFill>
                <a:latin typeface="Raleway Bold"/>
              </a:rPr>
              <a:t>1. UTILISATEURS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31548" y="2854459"/>
            <a:ext cx="257342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B64"/>
                </a:solidFill>
                <a:latin typeface="Raleway Bold"/>
              </a:rPr>
              <a:t>Étudiant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30119" y="8159290"/>
            <a:ext cx="362565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B64"/>
                </a:solidFill>
                <a:latin typeface="Raleway Bold"/>
              </a:rPr>
              <a:t>Jeune diplomé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147459" y="4737104"/>
            <a:ext cx="1143702" cy="14361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627945" y="-587284"/>
            <a:ext cx="7258585" cy="1087428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33489" y="-237055"/>
            <a:ext cx="2454511" cy="10524055"/>
            <a:chOff x="0" y="0"/>
            <a:chExt cx="646456" cy="27717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6456" cy="2771768"/>
            </a:xfrm>
            <a:custGeom>
              <a:avLst/>
              <a:gdLst/>
              <a:ahLst/>
              <a:cxnLst/>
              <a:rect l="l" t="t" r="r" b="b"/>
              <a:pathLst>
                <a:path w="646456" h="2771768">
                  <a:moveTo>
                    <a:pt x="0" y="0"/>
                  </a:moveTo>
                  <a:lnTo>
                    <a:pt x="646456" y="0"/>
                  </a:lnTo>
                  <a:lnTo>
                    <a:pt x="646456" y="2771768"/>
                  </a:lnTo>
                  <a:lnTo>
                    <a:pt x="0" y="27717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863351" y="6948401"/>
            <a:ext cx="4424649" cy="33385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57296" y="4028014"/>
            <a:ext cx="3201392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2"/>
              </a:lnSpc>
              <a:spcBef>
                <a:spcPct val="0"/>
              </a:spcBef>
            </a:pPr>
            <a:r>
              <a:rPr lang="en-US" sz="3665">
                <a:solidFill>
                  <a:srgbClr val="000000"/>
                </a:solidFill>
                <a:latin typeface="Raleway"/>
              </a:rPr>
              <a:t>Junior / Senior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57296" y="4946165"/>
            <a:ext cx="6976193" cy="122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6"/>
              </a:lnSpc>
              <a:spcBef>
                <a:spcPct val="0"/>
              </a:spcBef>
            </a:pPr>
            <a:r>
              <a:rPr lang="en-US" sz="3540">
                <a:solidFill>
                  <a:srgbClr val="272B64"/>
                </a:solidFill>
                <a:latin typeface="Raleway"/>
              </a:rPr>
              <a:t>Marketing agency is an agency engaged in marketing.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1870473" y="-1921186"/>
            <a:ext cx="4296519" cy="4296519"/>
            <a:chOff x="0" y="0"/>
            <a:chExt cx="2787650" cy="2787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6FABC7">
                <a:alpha val="42745"/>
              </a:srgbClr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26" b="312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72784" y="0"/>
            <a:ext cx="19160784" cy="10287000"/>
            <a:chOff x="0" y="0"/>
            <a:chExt cx="504646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6462" cy="2709333"/>
            </a:xfrm>
            <a:custGeom>
              <a:avLst/>
              <a:gdLst/>
              <a:ahLst/>
              <a:cxnLst/>
              <a:rect l="l" t="t" r="r" b="b"/>
              <a:pathLst>
                <a:path w="5046462" h="2709333">
                  <a:moveTo>
                    <a:pt x="0" y="0"/>
                  </a:moveTo>
                  <a:lnTo>
                    <a:pt x="5046462" y="0"/>
                  </a:lnTo>
                  <a:lnTo>
                    <a:pt x="50464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94243" y="-1071552"/>
            <a:ext cx="21015838" cy="3067714"/>
            <a:chOff x="0" y="0"/>
            <a:chExt cx="5535036" cy="8079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5036" cy="807958"/>
            </a:xfrm>
            <a:custGeom>
              <a:avLst/>
              <a:gdLst/>
              <a:ahLst/>
              <a:cxnLst/>
              <a:rect l="l" t="t" r="r" b="b"/>
              <a:pathLst>
                <a:path w="5535036" h="807958">
                  <a:moveTo>
                    <a:pt x="0" y="0"/>
                  </a:moveTo>
                  <a:lnTo>
                    <a:pt x="5535036" y="0"/>
                  </a:lnTo>
                  <a:lnTo>
                    <a:pt x="5535036" y="807958"/>
                  </a:lnTo>
                  <a:lnTo>
                    <a:pt x="0" y="80795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5250796" y="8921430"/>
            <a:ext cx="2008504" cy="1099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5958425" cy="10287000"/>
            <a:chOff x="0" y="0"/>
            <a:chExt cx="1569297" cy="27093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9297" cy="2709333"/>
            </a:xfrm>
            <a:custGeom>
              <a:avLst/>
              <a:gdLst/>
              <a:ahLst/>
              <a:cxnLst/>
              <a:rect l="l" t="t" r="r" b="b"/>
              <a:pathLst>
                <a:path w="1569297" h="2709333">
                  <a:moveTo>
                    <a:pt x="0" y="0"/>
                  </a:moveTo>
                  <a:lnTo>
                    <a:pt x="1569297" y="0"/>
                  </a:lnTo>
                  <a:lnTo>
                    <a:pt x="15692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l="6060" r="10391"/>
          <a:stretch>
            <a:fillRect/>
          </a:stretch>
        </p:blipFill>
        <p:spPr>
          <a:xfrm>
            <a:off x="394278" y="462306"/>
            <a:ext cx="5199177" cy="932288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506800" y="914400"/>
            <a:ext cx="8370463" cy="93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6"/>
              </a:lnSpc>
              <a:spcBef>
                <a:spcPct val="0"/>
              </a:spcBef>
            </a:pPr>
            <a:r>
              <a:rPr lang="en-US" sz="5404">
                <a:solidFill>
                  <a:srgbClr val="FFFFFF"/>
                </a:solidFill>
                <a:latin typeface="Raleway Bold"/>
              </a:rPr>
              <a:t>2. OBJECTIF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2979" y="2878138"/>
            <a:ext cx="10851438" cy="441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272B64"/>
                </a:solidFill>
                <a:latin typeface="Raleway Bold"/>
              </a:rPr>
              <a:t>Améliorer les compétences de travail en équipe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272B64"/>
                </a:solidFill>
                <a:latin typeface="Raleway Bold"/>
              </a:rPr>
              <a:t>Gérer le temps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272B64"/>
                </a:solidFill>
                <a:latin typeface="Raleway Bold"/>
              </a:rPr>
              <a:t>Repartir les tâches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272B64"/>
                </a:solidFill>
                <a:latin typeface="Raleway Bold"/>
              </a:rPr>
              <a:t>Déterminer la priorité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05908" y="-755644"/>
            <a:ext cx="17355169" cy="2283302"/>
            <a:chOff x="0" y="0"/>
            <a:chExt cx="4570909" cy="601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70909" cy="601364"/>
            </a:xfrm>
            <a:custGeom>
              <a:avLst/>
              <a:gdLst/>
              <a:ahLst/>
              <a:cxnLst/>
              <a:rect l="l" t="t" r="r" b="b"/>
              <a:pathLst>
                <a:path w="4570909" h="601364">
                  <a:moveTo>
                    <a:pt x="0" y="0"/>
                  </a:moveTo>
                  <a:lnTo>
                    <a:pt x="4570909" y="0"/>
                  </a:lnTo>
                  <a:lnTo>
                    <a:pt x="4570909" y="601364"/>
                  </a:lnTo>
                  <a:lnTo>
                    <a:pt x="0" y="601364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490071" y="8185695"/>
            <a:ext cx="3361748" cy="32333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617628" y="8708700"/>
            <a:ext cx="2419576" cy="13241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5400000">
            <a:off x="16098924" y="-361532"/>
            <a:ext cx="866100" cy="2455438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651760" y="1744132"/>
            <a:ext cx="6492240" cy="0"/>
          </a:xfrm>
          <a:prstGeom prst="line">
            <a:avLst/>
          </a:prstGeom>
          <a:ln w="4762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r="8873"/>
          <a:stretch>
            <a:fillRect/>
          </a:stretch>
        </p:blipFill>
        <p:spPr>
          <a:xfrm>
            <a:off x="397079" y="2115920"/>
            <a:ext cx="5280252" cy="30275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775041" y="7304285"/>
            <a:ext cx="5302604" cy="29827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861440" y="2115920"/>
            <a:ext cx="5310389" cy="26809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994296" y="2967346"/>
            <a:ext cx="4774220" cy="365898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rot="1125454">
            <a:off x="10629644" y="3977579"/>
            <a:ext cx="2269498" cy="6411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 rot="-10040671">
            <a:off x="5108167" y="3457754"/>
            <a:ext cx="2696990" cy="68436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6871964" y="5904533"/>
            <a:ext cx="1950800" cy="144359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>
            <a:off x="17075207" y="9370784"/>
            <a:ext cx="684485" cy="66208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17628" y="262182"/>
            <a:ext cx="11678068" cy="103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4"/>
              </a:lnSpc>
              <a:spcBef>
                <a:spcPct val="0"/>
              </a:spcBef>
            </a:pPr>
            <a:r>
              <a:rPr lang="en-US" sz="6046">
                <a:solidFill>
                  <a:srgbClr val="FFFFFF"/>
                </a:solidFill>
                <a:latin typeface="Raleway Bold"/>
              </a:rPr>
              <a:t>II. LA MÉTHODE DE MARVIC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26078" y="3112353"/>
            <a:ext cx="10749819" cy="9034052"/>
            <a:chOff x="0" y="0"/>
            <a:chExt cx="2831228" cy="2379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2379339"/>
            </a:xfrm>
            <a:custGeom>
              <a:avLst/>
              <a:gdLst/>
              <a:ahLst/>
              <a:cxnLst/>
              <a:rect l="l" t="t" r="r" b="b"/>
              <a:pathLst>
                <a:path w="2831228" h="2379339">
                  <a:moveTo>
                    <a:pt x="0" y="0"/>
                  </a:moveTo>
                  <a:lnTo>
                    <a:pt x="2831228" y="0"/>
                  </a:lnTo>
                  <a:lnTo>
                    <a:pt x="2831228" y="2379339"/>
                  </a:lnTo>
                  <a:lnTo>
                    <a:pt x="0" y="2379339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37025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2008504" cy="109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13544" b="15205"/>
          <a:stretch>
            <a:fillRect/>
          </a:stretch>
        </p:blipFill>
        <p:spPr>
          <a:xfrm>
            <a:off x="-8206858" y="3112353"/>
            <a:ext cx="16230600" cy="77095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84390" y="4003013"/>
            <a:ext cx="9903610" cy="517663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386503" y="1435425"/>
            <a:ext cx="11255657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72B64"/>
                </a:solidFill>
                <a:latin typeface="Raleway Bold"/>
              </a:rPr>
              <a:t>LA MÉTHODE DE MARVIC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4390" y="2942563"/>
            <a:ext cx="702872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B64"/>
                </a:solidFill>
                <a:latin typeface="Raleway Bold"/>
              </a:rPr>
              <a:t>Sprint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211" y="-690094"/>
            <a:ext cx="14233150" cy="11784926"/>
            <a:chOff x="0" y="0"/>
            <a:chExt cx="3748649" cy="3103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8649" cy="3103849"/>
            </a:xfrm>
            <a:custGeom>
              <a:avLst/>
              <a:gdLst/>
              <a:ahLst/>
              <a:cxnLst/>
              <a:rect l="l" t="t" r="r" b="b"/>
              <a:pathLst>
                <a:path w="3748649" h="3103849">
                  <a:moveTo>
                    <a:pt x="0" y="0"/>
                  </a:moveTo>
                  <a:lnTo>
                    <a:pt x="3748649" y="0"/>
                  </a:lnTo>
                  <a:lnTo>
                    <a:pt x="3748649" y="3103849"/>
                  </a:lnTo>
                  <a:lnTo>
                    <a:pt x="0" y="3103849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56109" y="-690094"/>
            <a:ext cx="6291954" cy="11305710"/>
            <a:chOff x="0" y="0"/>
            <a:chExt cx="8389271" cy="1507428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3157" r="34540"/>
            <a:stretch>
              <a:fillRect/>
            </a:stretch>
          </p:blipFill>
          <p:spPr>
            <a:xfrm>
              <a:off x="0" y="0"/>
              <a:ext cx="8389271" cy="15074280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873705"/>
              </p:ext>
            </p:extLst>
          </p:nvPr>
        </p:nvGraphicFramePr>
        <p:xfrm>
          <a:off x="354868" y="1693513"/>
          <a:ext cx="11806915" cy="8153400"/>
        </p:xfrm>
        <a:graphic>
          <a:graphicData uri="http://schemas.openxmlformats.org/drawingml/2006/table">
            <a:tbl>
              <a:tblPr/>
              <a:tblGrid>
                <a:gridCol w="2674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6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84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 Bold"/>
                        </a:rPr>
                        <a:t>Avantages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 Bold"/>
                        </a:rPr>
                        <a:t>Inconvénients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92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 dirty="0">
                          <a:solidFill>
                            <a:srgbClr val="FFFFFF"/>
                          </a:solidFill>
                          <a:latin typeface="Roboto"/>
                        </a:rPr>
                        <a:t>Jira</a:t>
                      </a:r>
                      <a:endParaRPr lang="en-US" sz="1100" dirty="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Fournir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plein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les services pour les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professionnel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Opération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glisser-déposer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fluides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Les diagrams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est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clair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et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cohérent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Les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entreprises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peuvent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coordonner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plusieurs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projets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en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même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temps.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Bonne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personnalisation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l'utilisateur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•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Écosystème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support multi-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plateform</a:t>
                      </a:r>
                      <a:endParaRPr lang="en-US" sz="1899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Prendre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beaucoup temps pour commencer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Il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faut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suivre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un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ou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plusieurs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cours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pour savoir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d’utilisation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N’est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pas convivial au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débuteur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Coût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élevé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Ne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convient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pas aux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petits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et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moyens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projets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• Flux de travail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complexe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nécessitant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une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compréhension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approfondie</a:t>
                      </a:r>
                      <a:endParaRPr lang="en-US" sz="1899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562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Roboto"/>
                        </a:rPr>
                        <a:t>Monday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Il y a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une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fonction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de discussion sur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chaque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canal,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il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peut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y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avoir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des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séminaires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internes et des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échanges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avec les clients.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Interface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moderne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•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Intégrer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avec des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fournisseurs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de services tiers.</a:t>
                      </a: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L’interface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n’est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pas convivial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Manquer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Quick Helps pour aider les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utilisateurs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commencent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plus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rapide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•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Coût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élevé</a:t>
                      </a:r>
                      <a:endParaRPr lang="en-US" sz="1899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028700" y="486045"/>
            <a:ext cx="10301902" cy="197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4"/>
              </a:lnSpc>
            </a:pPr>
            <a:r>
              <a:rPr lang="en-US" sz="5646" dirty="0">
                <a:solidFill>
                  <a:srgbClr val="E8F0FF"/>
                </a:solidFill>
                <a:latin typeface="Raleway Bold"/>
              </a:rPr>
              <a:t>TABLEAU DE COMPARAISON</a:t>
            </a:r>
          </a:p>
          <a:p>
            <a:pPr>
              <a:lnSpc>
                <a:spcPts val="7904"/>
              </a:lnSpc>
              <a:spcBef>
                <a:spcPct val="0"/>
              </a:spcBef>
            </a:pPr>
            <a:endParaRPr lang="en-US" sz="5646" dirty="0">
              <a:solidFill>
                <a:srgbClr val="E8F0FF"/>
              </a:solidFill>
              <a:latin typeface="Raleway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211" y="-690094"/>
            <a:ext cx="14233150" cy="11784926"/>
            <a:chOff x="0" y="0"/>
            <a:chExt cx="3748649" cy="3103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8649" cy="3103849"/>
            </a:xfrm>
            <a:custGeom>
              <a:avLst/>
              <a:gdLst/>
              <a:ahLst/>
              <a:cxnLst/>
              <a:rect l="l" t="t" r="r" b="b"/>
              <a:pathLst>
                <a:path w="3748649" h="3103849">
                  <a:moveTo>
                    <a:pt x="0" y="0"/>
                  </a:moveTo>
                  <a:lnTo>
                    <a:pt x="3748649" y="0"/>
                  </a:lnTo>
                  <a:lnTo>
                    <a:pt x="3748649" y="3103849"/>
                  </a:lnTo>
                  <a:lnTo>
                    <a:pt x="0" y="3103849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56109" y="-690094"/>
            <a:ext cx="6291954" cy="11305710"/>
            <a:chOff x="0" y="0"/>
            <a:chExt cx="8389271" cy="1507428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3157" r="34540"/>
            <a:stretch>
              <a:fillRect/>
            </a:stretch>
          </p:blipFill>
          <p:spPr>
            <a:xfrm>
              <a:off x="0" y="0"/>
              <a:ext cx="8389271" cy="15074280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275630"/>
              </p:ext>
            </p:extLst>
          </p:nvPr>
        </p:nvGraphicFramePr>
        <p:xfrm>
          <a:off x="354868" y="1693513"/>
          <a:ext cx="11806915" cy="3705225"/>
        </p:xfrm>
        <a:graphic>
          <a:graphicData uri="http://schemas.openxmlformats.org/drawingml/2006/table">
            <a:tbl>
              <a:tblPr/>
              <a:tblGrid>
                <a:gridCol w="2674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6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3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 Bold"/>
                        </a:rPr>
                        <a:t>Avantages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 Bold"/>
                        </a:rPr>
                        <a:t>Inconvénients</a:t>
                      </a:r>
                      <a:endParaRPr lang="en-US" sz="110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1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500" dirty="0">
                          <a:solidFill>
                            <a:srgbClr val="FFFFFF"/>
                          </a:solidFill>
                          <a:latin typeface="Roboto"/>
                        </a:rPr>
                        <a:t>Trello</a:t>
                      </a:r>
                      <a:endParaRPr lang="en-US" sz="1100" dirty="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Facile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d’utilisation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Gratuit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• Le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plateforme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est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claire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et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cohérent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Les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fonctions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d’interaction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n’est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pas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bien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• Ne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convient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pas à la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gestion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du temps</a:t>
                      </a:r>
                    </a:p>
                    <a:p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• </a:t>
                      </a:r>
                      <a:r>
                        <a:rPr lang="en-US" sz="1899" dirty="0" err="1">
                          <a:solidFill>
                            <a:schemeClr val="bg1"/>
                          </a:solidFill>
                          <a:latin typeface="Roboto"/>
                        </a:rPr>
                        <a:t>Manquer</a:t>
                      </a:r>
                      <a:r>
                        <a:rPr lang="en-US" sz="1899" dirty="0">
                          <a:solidFill>
                            <a:schemeClr val="bg1"/>
                          </a:solidFill>
                          <a:latin typeface="Roboto"/>
                        </a:rPr>
                        <a:t> le service du rapport de travail</a:t>
                      </a: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028700" y="486045"/>
            <a:ext cx="10301902" cy="197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4"/>
              </a:lnSpc>
            </a:pPr>
            <a:r>
              <a:rPr lang="en-US" sz="5646">
                <a:solidFill>
                  <a:srgbClr val="E8F0FF"/>
                </a:solidFill>
                <a:latin typeface="Raleway Bold"/>
              </a:rPr>
              <a:t>TABLEAU DE COMPARAISON</a:t>
            </a:r>
          </a:p>
          <a:p>
            <a:pPr>
              <a:lnSpc>
                <a:spcPts val="7904"/>
              </a:lnSpc>
              <a:spcBef>
                <a:spcPct val="0"/>
              </a:spcBef>
            </a:pPr>
            <a:endParaRPr lang="en-US" sz="5646">
              <a:solidFill>
                <a:srgbClr val="E8F0FF"/>
              </a:solidFill>
              <a:latin typeface="Raleway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356</Words>
  <Application>Microsoft Office PowerPoint</Application>
  <PresentationFormat>Custom</PresentationFormat>
  <Paragraphs>83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Raleway</vt:lpstr>
      <vt:lpstr>Raleway Bold</vt:lpstr>
      <vt:lpstr>Arial</vt:lpstr>
      <vt:lpstr>Roboto</vt:lpstr>
      <vt:lpstr>Bodoni FLF Bold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Professional Business Presentation</dc:title>
  <cp:lastModifiedBy>khiet thanh</cp:lastModifiedBy>
  <cp:revision>8</cp:revision>
  <dcterms:created xsi:type="dcterms:W3CDTF">2006-08-16T00:00:00Z</dcterms:created>
  <dcterms:modified xsi:type="dcterms:W3CDTF">2022-08-16T10:36:54Z</dcterms:modified>
  <dc:identifier>DAFJRAXWkt0</dc:identifier>
</cp:coreProperties>
</file>